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256" r:id="rId5"/>
    <p:sldId id="257" r:id="rId6"/>
    <p:sldId id="266" r:id="rId7"/>
    <p:sldId id="271" r:id="rId8"/>
    <p:sldId id="260" r:id="rId9"/>
    <p:sldId id="261" r:id="rId10"/>
    <p:sldId id="273" r:id="rId11"/>
    <p:sldId id="262" r:id="rId12"/>
    <p:sldId id="263" r:id="rId13"/>
    <p:sldId id="264" r:id="rId14"/>
    <p:sldId id="265" r:id="rId15"/>
    <p:sldId id="268" r:id="rId16"/>
    <p:sldId id="269" r:id="rId17"/>
    <p:sldId id="274" r:id="rId18"/>
    <p:sldId id="275" r:id="rId19"/>
    <p:sldId id="276" r:id="rId20"/>
    <p:sldId id="272" r:id="rId21"/>
    <p:sldId id="270" r:id="rId22"/>
  </p:sldIdLst>
  <p:sldSz cx="9144000" cy="6858000" type="screen4x3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4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818" autoAdjust="0"/>
  </p:normalViewPr>
  <p:slideViewPr>
    <p:cSldViewPr snapToGrid="0" snapToObjects="1">
      <p:cViewPr varScale="1">
        <p:scale>
          <a:sx n="103" d="100"/>
          <a:sy n="103" d="100"/>
        </p:scale>
        <p:origin x="-18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3FBB5-B759-964D-AC31-26EFDFD9C4E4}" type="datetimeFigureOut">
              <a:rPr lang="en-US" smtClean="0"/>
              <a:t>18/11/15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E31FF-3A2E-5A4C-BDC8-44E46D86B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279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1200" dirty="0" smtClean="0"/>
              <a:t>Bransjeorganisasjonen </a:t>
            </a:r>
            <a:r>
              <a:rPr lang="nb-NO" sz="1200" dirty="0" err="1" smtClean="0"/>
              <a:t>GeoForum</a:t>
            </a:r>
            <a:r>
              <a:rPr lang="nb-NO" sz="1200" dirty="0" smtClean="0"/>
              <a:t> jobber blant annet med synliggjøring av </a:t>
            </a:r>
            <a:r>
              <a:rPr lang="nb-NO" sz="1200" dirty="0" err="1" smtClean="0"/>
              <a:t>geomatikk</a:t>
            </a:r>
            <a:r>
              <a:rPr lang="nb-NO" sz="1200" dirty="0" smtClean="0"/>
              <a:t>, og ønsker å vise mulighetene man har med åpne datasett kombinert med gratis programvare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sz="120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sz="1200" dirty="0" smtClean="0"/>
          </a:p>
          <a:p>
            <a:r>
              <a:rPr lang="nb-NO" dirty="0" smtClean="0"/>
              <a:t>Hvem er vi?</a:t>
            </a:r>
          </a:p>
          <a:p>
            <a:pPr lvl="1"/>
            <a:r>
              <a:rPr lang="nb-NO" dirty="0" err="1" smtClean="0"/>
              <a:t>GeoForum</a:t>
            </a:r>
            <a:endParaRPr lang="nb-NO" dirty="0" smtClean="0"/>
          </a:p>
          <a:p>
            <a:pPr lvl="2"/>
            <a:r>
              <a:rPr lang="nb-NO" dirty="0" err="1" smtClean="0"/>
              <a:t>Geomatikk</a:t>
            </a:r>
            <a:r>
              <a:rPr lang="nb-NO" dirty="0" smtClean="0"/>
              <a:t> som fag og bransje</a:t>
            </a:r>
          </a:p>
          <a:p>
            <a:pPr lvl="1"/>
            <a:r>
              <a:rPr lang="nb-NO" dirty="0" smtClean="0"/>
              <a:t>Kartverket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E31FF-3A2E-5A4C-BDC8-44E46D86B1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30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GeoForum</a:t>
            </a:r>
            <a:r>
              <a:rPr lang="en-US" dirty="0" smtClean="0"/>
              <a:t>: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</a:t>
            </a:r>
            <a:r>
              <a:rPr lang="nb-NO" dirty="0" smtClean="0"/>
              <a:t>I krysningen av næringsliv, offentlig og politiske myndigheter</a:t>
            </a:r>
          </a:p>
          <a:p>
            <a:endParaRPr lang="en-US" dirty="0" smtClean="0"/>
          </a:p>
          <a:p>
            <a:r>
              <a:rPr lang="en-US" dirty="0" err="1" smtClean="0"/>
              <a:t>Kartverket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E31FF-3A2E-5A4C-BDC8-44E46D86B1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35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Hvorfor er vi her?</a:t>
            </a:r>
          </a:p>
          <a:p>
            <a:pPr lvl="1"/>
            <a:r>
              <a:rPr lang="nb-NO" dirty="0" smtClean="0"/>
              <a:t>2005 – Google </a:t>
            </a:r>
            <a:r>
              <a:rPr lang="nb-NO" dirty="0" err="1" smtClean="0"/>
              <a:t>maps</a:t>
            </a:r>
            <a:r>
              <a:rPr lang="nb-NO" baseline="0" dirty="0" smtClean="0"/>
              <a:t> – eksploderer med bruken av kart på web/mobil</a:t>
            </a:r>
            <a:endParaRPr lang="nb-NO" dirty="0" smtClean="0"/>
          </a:p>
          <a:p>
            <a:pPr lvl="1"/>
            <a:r>
              <a:rPr lang="nb-NO" dirty="0" smtClean="0"/>
              <a:t>2013 – kartverket åpner </a:t>
            </a:r>
            <a:r>
              <a:rPr lang="nb-NO" dirty="0" err="1" smtClean="0"/>
              <a:t>skattekisten</a:t>
            </a:r>
            <a:r>
              <a:rPr lang="nb-NO" dirty="0" smtClean="0"/>
              <a:t>. Kartdata blir</a:t>
            </a:r>
            <a:r>
              <a:rPr lang="nb-NO" baseline="0" dirty="0" smtClean="0"/>
              <a:t> tilgjengelig for kommersiell bruk</a:t>
            </a:r>
          </a:p>
          <a:p>
            <a:pPr lvl="1"/>
            <a:r>
              <a:rPr lang="nb-NO" baseline="0" dirty="0" smtClean="0"/>
              <a:t>2015 – Mangler å se den store nyskapingen. Savner kommersiell nyskaping!</a:t>
            </a:r>
          </a:p>
          <a:p>
            <a:pPr lvl="1"/>
            <a:endParaRPr lang="nb-NO" baseline="0" dirty="0" smtClean="0"/>
          </a:p>
          <a:p>
            <a:pPr lvl="1"/>
            <a:r>
              <a:rPr lang="nb-NO" dirty="0" smtClean="0"/>
              <a:t>Bruken av geografisk IT eksploderer videre.</a:t>
            </a:r>
          </a:p>
          <a:p>
            <a:pPr lvl="1"/>
            <a:r>
              <a:rPr lang="nb-NO" dirty="0" smtClean="0"/>
              <a:t>Metoder, data og teknologi tas i bruk i mange andre fagmiljøer</a:t>
            </a:r>
          </a:p>
          <a:p>
            <a:pPr lvl="2"/>
            <a:r>
              <a:rPr lang="nb-NO" dirty="0" smtClean="0"/>
              <a:t>Eksempler: </a:t>
            </a:r>
            <a:r>
              <a:rPr lang="nb-NO" dirty="0" err="1" smtClean="0"/>
              <a:t>new</a:t>
            </a:r>
            <a:r>
              <a:rPr lang="nb-NO" dirty="0" smtClean="0"/>
              <a:t> media, </a:t>
            </a:r>
            <a:r>
              <a:rPr lang="nb-NO" dirty="0" err="1" smtClean="0"/>
              <a:t>social</a:t>
            </a:r>
            <a:r>
              <a:rPr lang="nb-NO" dirty="0" smtClean="0"/>
              <a:t> </a:t>
            </a:r>
            <a:r>
              <a:rPr lang="nb-NO" dirty="0" err="1" smtClean="0"/>
              <a:t>science</a:t>
            </a:r>
            <a:r>
              <a:rPr lang="nb-NO" dirty="0" smtClean="0"/>
              <a:t>, business </a:t>
            </a:r>
            <a:r>
              <a:rPr lang="nb-NO" dirty="0" err="1" smtClean="0"/>
              <a:t>intelligence</a:t>
            </a:r>
            <a:r>
              <a:rPr lang="nb-NO" dirty="0" smtClean="0"/>
              <a:t>, ”</a:t>
            </a:r>
            <a:r>
              <a:rPr lang="nb-NO" dirty="0" err="1" smtClean="0"/>
              <a:t>big</a:t>
            </a:r>
            <a:r>
              <a:rPr lang="nb-NO" dirty="0" smtClean="0"/>
              <a:t> data”</a:t>
            </a:r>
          </a:p>
          <a:p>
            <a:pPr lvl="1"/>
            <a:endParaRPr lang="nb-NO" baseline="0" dirty="0" smtClean="0"/>
          </a:p>
          <a:p>
            <a:pPr lvl="1"/>
            <a:endParaRPr lang="nb-NO" baseline="0" dirty="0" smtClean="0"/>
          </a:p>
          <a:p>
            <a:pPr lvl="1"/>
            <a:r>
              <a:rPr lang="nb-NO" baseline="0" dirty="0" smtClean="0"/>
              <a:t>2020 – Ønsker samfunnsgevinster! Ønsker nyskaping! Ønsker andre enn ”kartbransjen” skal innovere!</a:t>
            </a:r>
            <a:endParaRPr lang="nb-NO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E31FF-3A2E-5A4C-BDC8-44E46D86B1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01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Prosjekt i regi av </a:t>
            </a:r>
            <a:r>
              <a:rPr lang="nb-NO" dirty="0" err="1" smtClean="0"/>
              <a:t>GeoForum</a:t>
            </a: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Kartverket</a:t>
            </a:r>
            <a:r>
              <a:rPr lang="nb-NO" baseline="0" dirty="0" smtClean="0"/>
              <a:t> prosjektpartner</a:t>
            </a: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Støttet av Kommunal og moderniseringsdepartementet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i="1" dirty="0" smtClean="0">
                <a:solidFill>
                  <a:srgbClr val="FFFFFF"/>
                </a:solidFill>
              </a:rPr>
              <a:t>Stimulere til vekst i innovative miljøer på bruk av åpne kartdata og åpen kartteknologi</a:t>
            </a: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dirty="0" smtClean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Mål:</a:t>
            </a:r>
            <a:r>
              <a:rPr lang="nb-NO" baseline="0" dirty="0" smtClean="0"/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1: Øke kompetansen hos innovatører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2: Være nettverkskobler mellom eksperter og innovatører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E31FF-3A2E-5A4C-BDC8-44E46D86B1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77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65253" y="2474668"/>
            <a:ext cx="7853452" cy="699840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65253" y="3295468"/>
            <a:ext cx="7853452" cy="3010232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e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F_ppt_bakgrunn_tom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5253" y="2465849"/>
            <a:ext cx="7853452" cy="699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253" y="3286649"/>
            <a:ext cx="7853452" cy="2966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err="1" smtClean="0"/>
              <a:t>Click</a:t>
            </a:r>
            <a:r>
              <a:rPr lang="nb-NO" dirty="0" smtClean="0"/>
              <a:t> to </a:t>
            </a:r>
            <a:r>
              <a:rPr lang="nb-NO" dirty="0" err="1" smtClean="0"/>
              <a:t>edit</a:t>
            </a:r>
            <a:r>
              <a:rPr lang="nb-NO" dirty="0" smtClean="0"/>
              <a:t> Master </a:t>
            </a:r>
            <a:r>
              <a:rPr lang="nb-NO" dirty="0" err="1" smtClean="0"/>
              <a:t>text</a:t>
            </a:r>
            <a:r>
              <a:rPr lang="nb-NO" dirty="0" smtClean="0"/>
              <a:t> </a:t>
            </a:r>
            <a:r>
              <a:rPr lang="nb-NO" dirty="0" err="1" smtClean="0"/>
              <a:t>styles</a:t>
            </a:r>
            <a:endParaRPr lang="nb-NO" dirty="0" smtClean="0"/>
          </a:p>
          <a:p>
            <a:pPr lvl="1"/>
            <a:r>
              <a:rPr lang="nb-NO" dirty="0" err="1" smtClean="0"/>
              <a:t>Second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</p:txBody>
      </p:sp>
      <p:pic>
        <p:nvPicPr>
          <p:cNvPr id="4" name="Bilde 3" descr="geoforum_org_for_geomatikk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53" y="763147"/>
            <a:ext cx="2739217" cy="11273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2000" b="0" i="0" kern="1200" cap="all">
          <a:solidFill>
            <a:srgbClr val="F7941E"/>
          </a:solidFill>
          <a:latin typeface="Arial"/>
          <a:ea typeface="+mj-ea"/>
          <a:cs typeface="Arial"/>
        </a:defRPr>
      </a:lvl1pPr>
    </p:titleStyle>
    <p:bodyStyle>
      <a:lvl1pPr marL="180975" indent="-180975" algn="l" defTabSz="457200" rtl="0" eaLnBrk="1" latinLnBrk="0" hangingPunct="1">
        <a:spcBef>
          <a:spcPct val="20000"/>
        </a:spcBef>
        <a:buClr>
          <a:srgbClr val="F7941E"/>
        </a:buClr>
        <a:buFont typeface="Lucida Grande"/>
        <a:buChar char="»"/>
        <a:defRPr sz="1600" b="0" i="0" kern="1200">
          <a:solidFill>
            <a:schemeClr val="bg1"/>
          </a:solidFill>
          <a:latin typeface="Arial"/>
          <a:ea typeface="+mn-ea"/>
          <a:cs typeface="Arial"/>
        </a:defRPr>
      </a:lvl1pPr>
      <a:lvl2pPr marL="363538" indent="-182563" algn="l" defTabSz="457200" rtl="0" eaLnBrk="1" latinLnBrk="0" hangingPunct="1">
        <a:spcBef>
          <a:spcPct val="20000"/>
        </a:spcBef>
        <a:buFont typeface="Arial"/>
        <a:buChar char="•"/>
        <a:tabLst/>
        <a:defRPr sz="1600" b="0" i="0" kern="1200">
          <a:solidFill>
            <a:schemeClr val="bg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bg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solidFill>
            <a:schemeClr val="bg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solidFill>
            <a:schemeClr val="bg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hyperlink" Target="https://github.com/GeoForum/veiledning03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hyperlink" Target="https://github.com/GeoForum/veiledning04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hyperlink" Target="https://github.com/GeoForum/veiledning05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6" TargetMode="External"/><Relationship Id="rId3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7" TargetMode="External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8" TargetMode="External"/><Relationship Id="rId3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9" TargetMode="External"/><Relationship Id="rId3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kartverket.no/Kart/Gratis-kartdata/Gratis-kartdata-fra-kartverket/Brukerveiledning-for-kartdata/" TargetMode="External"/><Relationship Id="rId4" Type="http://schemas.openxmlformats.org/officeDocument/2006/relationships/hyperlink" Target="http://data.kartverket.no/download/" TargetMode="External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kartverket.no/Kart/Gratis-kartdata/Last-ned-norgeskartet-som-database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Forum" TargetMode="External"/><Relationship Id="rId4" Type="http://schemas.openxmlformats.org/officeDocument/2006/relationships/hyperlink" Target="http://www.geoforum.no/om-geforum/prosjekt-innovasjon/" TargetMode="External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image" Target="../media/image25.png"/><Relationship Id="rId10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eoforum.github.io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Forum/veiledning01" TargetMode="External"/><Relationship Id="rId4" Type="http://schemas.openxmlformats.org/officeDocument/2006/relationships/hyperlink" Target="http://www.geoforum.no/om-geforum/prosjekt-innovasjon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eoForum/veiledning02" TargetMode="Externa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/>
          <p:cNvSpPr>
            <a:spLocks noGrp="1"/>
          </p:cNvSpPr>
          <p:nvPr>
            <p:ph type="title"/>
          </p:nvPr>
        </p:nvSpPr>
        <p:spPr>
          <a:xfrm>
            <a:off x="665253" y="3487802"/>
            <a:ext cx="7853452" cy="577291"/>
          </a:xfrm>
        </p:spPr>
        <p:txBody>
          <a:bodyPr>
            <a:noAutofit/>
          </a:bodyPr>
          <a:lstStyle/>
          <a:p>
            <a:r>
              <a:rPr lang="nb-NO" sz="2800" dirty="0" smtClean="0"/>
              <a:t>Innovasjon med åpne kartdata</a:t>
            </a:r>
            <a:br>
              <a:rPr lang="nb-NO" sz="2800" dirty="0" smtClean="0"/>
            </a:br>
            <a:r>
              <a:rPr lang="nb-NO" sz="2800" dirty="0" smtClean="0"/>
              <a:t>og åpen programvare</a:t>
            </a:r>
            <a:endParaRPr lang="nb-NO" sz="2800" dirty="0"/>
          </a:p>
        </p:txBody>
      </p:sp>
      <p:pic>
        <p:nvPicPr>
          <p:cNvPr id="7" name="Picture 6" descr="Globu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1093" y="120520"/>
            <a:ext cx="4114449" cy="30871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677" y="1861909"/>
            <a:ext cx="3754848" cy="44697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4829" y="3165689"/>
            <a:ext cx="44960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 </a:t>
            </a:r>
            <a:r>
              <a:rPr lang="en-US" dirty="0" err="1">
                <a:solidFill>
                  <a:schemeClr val="bg1"/>
                </a:solidFill>
              </a:rPr>
              <a:t>skal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lage</a:t>
            </a:r>
            <a:r>
              <a:rPr lang="en-US" dirty="0">
                <a:solidFill>
                  <a:schemeClr val="bg1"/>
                </a:solidFill>
              </a:rPr>
              <a:t> en 3D </a:t>
            </a:r>
            <a:r>
              <a:rPr lang="en-US" dirty="0" err="1">
                <a:solidFill>
                  <a:schemeClr val="bg1"/>
                </a:solidFill>
              </a:rPr>
              <a:t>visualisering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av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terrengmodell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desktop GIS.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3"/>
              </a:rPr>
              <a:t>https://github.com/GeoForum/veiledning03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185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4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8751" y="2201922"/>
            <a:ext cx="4085249" cy="34802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4829" y="3165689"/>
            <a:ext cx="449607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 </a:t>
            </a:r>
            <a:r>
              <a:rPr lang="en-US" dirty="0" err="1">
                <a:solidFill>
                  <a:schemeClr val="bg1"/>
                </a:solidFill>
              </a:rPr>
              <a:t>skal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lage</a:t>
            </a:r>
            <a:r>
              <a:rPr lang="en-US" dirty="0">
                <a:solidFill>
                  <a:schemeClr val="bg1"/>
                </a:solidFill>
              </a:rPr>
              <a:t> et </a:t>
            </a:r>
            <a:r>
              <a:rPr lang="en-US" dirty="0" err="1">
                <a:solidFill>
                  <a:schemeClr val="bg1"/>
                </a:solidFill>
              </a:rPr>
              <a:t>animert</a:t>
            </a:r>
            <a:r>
              <a:rPr lang="en-US" dirty="0">
                <a:solidFill>
                  <a:schemeClr val="bg1"/>
                </a:solidFill>
              </a:rPr>
              <a:t> kart med </a:t>
            </a:r>
            <a:r>
              <a:rPr lang="en-US" dirty="0" err="1">
                <a:solidFill>
                  <a:schemeClr val="bg1"/>
                </a:solidFill>
              </a:rPr>
              <a:t>tidsskala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viser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bevegelser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av</a:t>
            </a:r>
            <a:r>
              <a:rPr lang="en-US" dirty="0">
                <a:solidFill>
                  <a:schemeClr val="bg1"/>
                </a:solidFill>
              </a:rPr>
              <a:t> skip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Oslo-</a:t>
            </a:r>
            <a:r>
              <a:rPr lang="en-US" dirty="0" err="1">
                <a:solidFill>
                  <a:schemeClr val="bg1"/>
                </a:solidFill>
              </a:rPr>
              <a:t>fjorden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basert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på</a:t>
            </a:r>
            <a:r>
              <a:rPr lang="en-US" dirty="0">
                <a:solidFill>
                  <a:schemeClr val="bg1"/>
                </a:solidFill>
              </a:rPr>
              <a:t> AIS-data </a:t>
            </a:r>
            <a:r>
              <a:rPr lang="en-US" dirty="0" err="1">
                <a:solidFill>
                  <a:schemeClr val="bg1"/>
                </a:solidFill>
              </a:rPr>
              <a:t>fra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området</a:t>
            </a:r>
            <a:r>
              <a:rPr lang="en-US" dirty="0" smtClean="0">
                <a:solidFill>
                  <a:schemeClr val="bg1"/>
                </a:solidFill>
              </a:rPr>
              <a:t>. 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3"/>
              </a:rPr>
              <a:t>https://github.com/GeoForum/veiledning04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648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020" y="2081599"/>
            <a:ext cx="4245231" cy="46734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2877" y="3165689"/>
            <a:ext cx="44960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Kartprojeksjoner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koordinater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dirty="0" err="1">
                <a:solidFill>
                  <a:schemeClr val="bg1"/>
                </a:solidFill>
              </a:rPr>
              <a:t>Hvorfor</a:t>
            </a:r>
            <a:r>
              <a:rPr lang="en-US" dirty="0">
                <a:solidFill>
                  <a:schemeClr val="bg1"/>
                </a:solidFill>
              </a:rPr>
              <a:t> ligger </a:t>
            </a:r>
            <a:r>
              <a:rPr lang="en-US" dirty="0" err="1">
                <a:solidFill>
                  <a:schemeClr val="bg1"/>
                </a:solidFill>
              </a:rPr>
              <a:t>dataene</a:t>
            </a:r>
            <a:r>
              <a:rPr lang="en-US" dirty="0">
                <a:solidFill>
                  <a:schemeClr val="bg1"/>
                </a:solidFill>
              </a:rPr>
              <a:t> mine </a:t>
            </a:r>
            <a:r>
              <a:rPr lang="en-US" dirty="0" err="1">
                <a:solidFill>
                  <a:schemeClr val="bg1"/>
                </a:solidFill>
              </a:rPr>
              <a:t>feil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kartet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3"/>
              </a:rPr>
              <a:t>https://github.com/GeoForum/veiledning05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368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</a:t>
            </a:r>
            <a:r>
              <a:rPr lang="en-US" dirty="0"/>
              <a:t>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Lage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skikart</a:t>
            </a:r>
            <a:r>
              <a:rPr lang="en-US" dirty="0" smtClean="0">
                <a:solidFill>
                  <a:schemeClr val="bg1"/>
                </a:solidFill>
              </a:rPr>
              <a:t> med data </a:t>
            </a:r>
            <a:r>
              <a:rPr lang="en-US" dirty="0" err="1" smtClean="0">
                <a:solidFill>
                  <a:schemeClr val="bg1"/>
                </a:solidFill>
              </a:rPr>
              <a:t>fra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OpenStreetMap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2"/>
              </a:rPr>
              <a:t>://github.com/GeoForum/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veiledning06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842" y="2482344"/>
            <a:ext cx="4215158" cy="253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686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</a:t>
            </a:r>
            <a:r>
              <a:rPr lang="en-US" dirty="0"/>
              <a:t>7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Under </a:t>
            </a:r>
            <a:r>
              <a:rPr lang="en-US" dirty="0" err="1" smtClean="0">
                <a:solidFill>
                  <a:schemeClr val="bg1"/>
                </a:solidFill>
              </a:rPr>
              <a:t>utarbeidelse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2"/>
              </a:rPr>
              <a:t>://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github.com</a:t>
            </a:r>
            <a:r>
              <a:rPr lang="en-US" dirty="0">
                <a:solidFill>
                  <a:schemeClr val="bg1"/>
                </a:solidFill>
                <a:hlinkClick r:id="rId2"/>
              </a:rPr>
              <a:t>/GeoForum/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veiledning07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079" y="2960320"/>
            <a:ext cx="3528101" cy="137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548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</a:t>
            </a:r>
            <a:r>
              <a:rPr lang="en-US" dirty="0"/>
              <a:t>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Befolkningsdata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rutenett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2"/>
              </a:rPr>
              <a:t>://github.com/GeoForum/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veiledning08</a:t>
            </a:r>
            <a:r>
              <a:rPr lang="en-US" dirty="0" smtClean="0">
                <a:solidFill>
                  <a:schemeClr val="bg1"/>
                </a:solidFill>
              </a:rPr>
              <a:t> 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510" y="1911776"/>
            <a:ext cx="3896726" cy="416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826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</a:t>
            </a:r>
            <a:r>
              <a:rPr lang="en-US" dirty="0"/>
              <a:t>9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Befolkningsdata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 3D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2"/>
              </a:rPr>
              <a:t>://github.com/GeoForum/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veiledning09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4205" y="2465849"/>
            <a:ext cx="3593697" cy="327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90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0 (</a:t>
            </a:r>
            <a:r>
              <a:rPr lang="en-US" dirty="0" err="1" smtClean="0"/>
              <a:t>Kartverket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28851" y="3165689"/>
            <a:ext cx="449999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Hvordan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laste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ned</a:t>
            </a:r>
            <a:r>
              <a:rPr lang="en-US" dirty="0" smtClean="0">
                <a:solidFill>
                  <a:schemeClr val="bg1"/>
                </a:solidFill>
              </a:rPr>
              <a:t> data </a:t>
            </a:r>
            <a:r>
              <a:rPr lang="en-US" dirty="0" err="1" smtClean="0">
                <a:solidFill>
                  <a:schemeClr val="bg1"/>
                </a:solidFill>
              </a:rPr>
              <a:t>fra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Kartverket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2"/>
              </a:rPr>
              <a:t>http://kartverket.no/Kart/Gratis-kartdata/Last-ned-norgeskartet-som-database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/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3"/>
              </a:rPr>
              <a:t>http://kartverket.no/Kart/Gratis-kartdata/Gratis-kartdata-fra-kartverket/Brukerveiledning-for-kartdata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/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/>
              </a:rPr>
              <a:t>http://data.kartverket.no/download</a:t>
            </a:r>
            <a:r>
              <a:rPr lang="en-US" dirty="0" smtClean="0">
                <a:solidFill>
                  <a:schemeClr val="bg1"/>
                </a:solidFill>
                <a:hlinkClick r:id="rId4"/>
              </a:rPr>
              <a:t>/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endParaRPr lang="en-US" dirty="0" smtClean="0">
              <a:solidFill>
                <a:schemeClr val="bg1"/>
              </a:solidFill>
            </a:endParaRPr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564" y="2608445"/>
            <a:ext cx="4389436" cy="379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214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99277" y="2887682"/>
            <a:ext cx="621536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Hva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vil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dere</a:t>
            </a:r>
            <a:r>
              <a:rPr lang="en-US" dirty="0" smtClean="0">
                <a:solidFill>
                  <a:schemeClr val="bg1"/>
                </a:solidFill>
              </a:rPr>
              <a:t> ha?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Hvordan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kan</a:t>
            </a:r>
            <a:r>
              <a:rPr lang="en-US" dirty="0" smtClean="0">
                <a:solidFill>
                  <a:schemeClr val="bg1"/>
                </a:solidFill>
              </a:rPr>
              <a:t> vi </a:t>
            </a:r>
            <a:r>
              <a:rPr lang="en-US" dirty="0" err="1" smtClean="0">
                <a:solidFill>
                  <a:schemeClr val="bg1"/>
                </a:solidFill>
              </a:rPr>
              <a:t>gjøre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det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bedre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Hva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trenger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dere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2"/>
              </a:rPr>
              <a:t>http://geoforum.github.io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/</a:t>
            </a:r>
            <a:r>
              <a:rPr lang="en-US" dirty="0" smtClean="0">
                <a:solidFill>
                  <a:schemeClr val="bg1"/>
                </a:solidFill>
              </a:rPr>
              <a:t>  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https</a:t>
            </a:r>
            <a:r>
              <a:rPr lang="en-US" dirty="0">
                <a:solidFill>
                  <a:schemeClr val="bg1"/>
                </a:solidFill>
                <a:hlinkClick r:id="rId3"/>
              </a:rPr>
              <a:t>://github.com/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GeoForum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/>
              </a:rPr>
              <a:t>http://www.geoforum.no/om-geforum/prosjekt-innovasjon</a:t>
            </a:r>
            <a:r>
              <a:rPr lang="en-US" dirty="0" smtClean="0">
                <a:solidFill>
                  <a:schemeClr val="bg1"/>
                </a:solidFill>
                <a:hlinkClick r:id="rId4"/>
              </a:rPr>
              <a:t>/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4912" y="3895273"/>
            <a:ext cx="1706580" cy="4734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0637" y="3125609"/>
            <a:ext cx="1144145" cy="11441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4408" y="2646905"/>
            <a:ext cx="928147" cy="9679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9305" y="3130896"/>
            <a:ext cx="955103" cy="10063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38725" y="4368674"/>
            <a:ext cx="1882799" cy="5687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15185" y="4560730"/>
            <a:ext cx="1499454" cy="535047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Takk</a:t>
            </a:r>
            <a:r>
              <a:rPr lang="en-US" dirty="0" smtClean="0"/>
              <a:t> for </a:t>
            </a:r>
            <a:r>
              <a:rPr lang="en-US" dirty="0" err="1" smtClean="0"/>
              <a:t>oss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181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2400" dirty="0" smtClean="0"/>
              <a:t>Hvem er vi?</a:t>
            </a:r>
            <a:endParaRPr lang="nb-NO" sz="24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665253" y="2886710"/>
            <a:ext cx="7853452" cy="3971289"/>
          </a:xfrm>
        </p:spPr>
        <p:txBody>
          <a:bodyPr>
            <a:normAutofit/>
          </a:bodyPr>
          <a:lstStyle/>
          <a:p>
            <a:pPr marL="180975" lvl="1" indent="0">
              <a:buNone/>
            </a:pPr>
            <a:r>
              <a:rPr lang="nb-NO" b="1" dirty="0" err="1" smtClean="0"/>
              <a:t>Geomatikk</a:t>
            </a:r>
            <a:r>
              <a:rPr lang="nb-NO" dirty="0" smtClean="0"/>
              <a:t>: Omhandler ”alt geografisk”</a:t>
            </a:r>
          </a:p>
          <a:p>
            <a:pPr marL="180975" lvl="1" indent="0">
              <a:buNone/>
            </a:pPr>
            <a:endParaRPr lang="nb-NO" dirty="0" smtClean="0"/>
          </a:p>
          <a:p>
            <a:pPr marL="1371600" lvl="3" indent="0">
              <a:buNone/>
            </a:pPr>
            <a:r>
              <a:rPr lang="nb-NO" b="1" dirty="0" smtClean="0"/>
              <a:t>Innmåling</a:t>
            </a:r>
            <a:r>
              <a:rPr lang="nb-NO" dirty="0" smtClean="0"/>
              <a:t>: </a:t>
            </a:r>
          </a:p>
          <a:p>
            <a:pPr marL="1371600" lvl="3" indent="0">
              <a:buNone/>
            </a:pPr>
            <a:r>
              <a:rPr lang="nb-NO" dirty="0"/>
              <a:t>	</a:t>
            </a:r>
            <a:r>
              <a:rPr lang="nb-NO" dirty="0" smtClean="0"/>
              <a:t>laser, foto, satellitt, GPS</a:t>
            </a:r>
          </a:p>
          <a:p>
            <a:pPr marL="1371600" lvl="3" indent="0">
              <a:buNone/>
            </a:pPr>
            <a:endParaRPr lang="nb-NO" dirty="0" smtClean="0"/>
          </a:p>
          <a:p>
            <a:pPr marL="1371600" lvl="3" indent="0">
              <a:buNone/>
            </a:pPr>
            <a:r>
              <a:rPr lang="nb-NO" b="1" dirty="0" smtClean="0"/>
              <a:t>Analyse og bearbeiding</a:t>
            </a:r>
            <a:r>
              <a:rPr lang="nb-NO" dirty="0" smtClean="0"/>
              <a:t>: </a:t>
            </a:r>
          </a:p>
          <a:p>
            <a:pPr marL="1371600" lvl="3" indent="0">
              <a:buNone/>
            </a:pPr>
            <a:r>
              <a:rPr lang="nb-NO" dirty="0"/>
              <a:t>	</a:t>
            </a:r>
            <a:r>
              <a:rPr lang="nb-NO" dirty="0" smtClean="0"/>
              <a:t>nasjonale standarder til raskeste vei </a:t>
            </a:r>
          </a:p>
          <a:p>
            <a:pPr marL="1371600" lvl="3" indent="0">
              <a:buNone/>
            </a:pPr>
            <a:endParaRPr lang="nb-NO" dirty="0" smtClean="0"/>
          </a:p>
          <a:p>
            <a:pPr marL="1371600" lvl="3" indent="0">
              <a:buNone/>
            </a:pPr>
            <a:r>
              <a:rPr lang="nb-NO" b="1" dirty="0" smtClean="0"/>
              <a:t>Visualisering og brukergrensesnitt</a:t>
            </a:r>
            <a:r>
              <a:rPr lang="nb-NO" dirty="0" smtClean="0"/>
              <a:t>: </a:t>
            </a:r>
          </a:p>
          <a:p>
            <a:pPr marL="1371600" lvl="3" indent="0">
              <a:buNone/>
            </a:pPr>
            <a:r>
              <a:rPr lang="nb-NO" dirty="0"/>
              <a:t>	</a:t>
            </a:r>
            <a:r>
              <a:rPr lang="nb-NO" dirty="0" err="1" smtClean="0"/>
              <a:t>apper</a:t>
            </a:r>
            <a:r>
              <a:rPr lang="nb-NO" dirty="0" smtClean="0"/>
              <a:t> til 3D-print</a:t>
            </a:r>
          </a:p>
        </p:txBody>
      </p:sp>
    </p:spTree>
    <p:extLst>
      <p:ext uri="{BB962C8B-B14F-4D97-AF65-F5344CB8AC3E}">
        <p14:creationId xmlns:p14="http://schemas.microsoft.com/office/powerpoint/2010/main" val="1953523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2400" dirty="0" err="1" smtClean="0"/>
              <a:t>GeoForum</a:t>
            </a:r>
            <a:r>
              <a:rPr lang="nb-NO" sz="2400" dirty="0"/>
              <a:t> </a:t>
            </a:r>
            <a:r>
              <a:rPr lang="nb-NO" sz="2400" dirty="0" smtClean="0"/>
              <a:t>&amp; Kartverket</a:t>
            </a:r>
            <a:endParaRPr lang="nb-NO" sz="24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b-NO" dirty="0" err="1" smtClean="0"/>
              <a:t>GeoForum</a:t>
            </a:r>
            <a:r>
              <a:rPr lang="nb-NO" dirty="0" smtClean="0"/>
              <a:t>: 	</a:t>
            </a:r>
          </a:p>
          <a:p>
            <a:pPr marL="0" indent="0">
              <a:buNone/>
            </a:pPr>
            <a:r>
              <a:rPr lang="nb-NO" dirty="0"/>
              <a:t>	</a:t>
            </a:r>
            <a:r>
              <a:rPr lang="nb-NO" dirty="0" smtClean="0"/>
              <a:t>Interesseorganisasjon for </a:t>
            </a:r>
            <a:r>
              <a:rPr lang="nb-NO" dirty="0" err="1" smtClean="0"/>
              <a:t>Geomatikkfaget</a:t>
            </a:r>
            <a:endParaRPr lang="nb-NO" dirty="0" smtClean="0"/>
          </a:p>
          <a:p>
            <a:pPr marL="0" indent="0">
              <a:buNone/>
            </a:pPr>
            <a:endParaRPr lang="nb-NO" dirty="0"/>
          </a:p>
          <a:p>
            <a:r>
              <a:rPr lang="nb-NO" dirty="0" smtClean="0"/>
              <a:t>Kartverket</a:t>
            </a:r>
            <a:endParaRPr lang="nb-NO" dirty="0"/>
          </a:p>
          <a:p>
            <a:pPr marL="0" indent="0">
              <a:buNone/>
            </a:pPr>
            <a:r>
              <a:rPr lang="nb-NO" dirty="0" smtClean="0"/>
              <a:t>	Ansvarlig for kartforvaltning i Norge</a:t>
            </a:r>
            <a:endParaRPr lang="nb-NO" dirty="0"/>
          </a:p>
          <a:p>
            <a:pPr marL="0" indent="0">
              <a:buNone/>
            </a:pPr>
            <a:r>
              <a:rPr lang="nb-NO" dirty="0" smtClean="0"/>
              <a:t>	naturkart, eiendomsgrenser, tinglysning</a:t>
            </a:r>
          </a:p>
        </p:txBody>
      </p:sp>
    </p:spTree>
    <p:extLst>
      <p:ext uri="{BB962C8B-B14F-4D97-AF65-F5344CB8AC3E}">
        <p14:creationId xmlns:p14="http://schemas.microsoft.com/office/powerpoint/2010/main" val="213640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2400" dirty="0" smtClean="0"/>
              <a:t>Hvorfor er vi her?</a:t>
            </a:r>
            <a:endParaRPr lang="nb-NO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69" y="4288573"/>
            <a:ext cx="1304334" cy="1304334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28851" y="3975405"/>
            <a:ext cx="79997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28851" y="3483764"/>
            <a:ext cx="69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2005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09022" y="3483764"/>
            <a:ext cx="69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2013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667" y="4288573"/>
            <a:ext cx="2513426" cy="194966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359908" y="3483764"/>
            <a:ext cx="69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2015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9859" y="4288573"/>
            <a:ext cx="2364863" cy="174214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730383" y="3483764"/>
            <a:ext cx="69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2020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628016" y="4288573"/>
            <a:ext cx="890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$$$$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708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Prosjekt</a:t>
            </a:r>
            <a:r>
              <a:rPr lang="en-US" dirty="0" smtClean="0"/>
              <a:t> </a:t>
            </a:r>
            <a:r>
              <a:rPr lang="en-US" dirty="0" err="1" smtClean="0"/>
              <a:t>innovasjon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459" y="4107377"/>
            <a:ext cx="5871953" cy="2145407"/>
          </a:xfrm>
        </p:spPr>
        <p:txBody>
          <a:bodyPr>
            <a:normAutofit/>
          </a:bodyPr>
          <a:lstStyle/>
          <a:p>
            <a:pPr lvl="2" algn="ctr"/>
            <a:endParaRPr lang="nb-NO" dirty="0" smtClean="0"/>
          </a:p>
          <a:p>
            <a:pPr marL="0" indent="-47625" algn="ctr">
              <a:buNone/>
            </a:pPr>
            <a:r>
              <a:rPr lang="nb-NO" dirty="0" smtClean="0"/>
              <a:t>1</a:t>
            </a:r>
            <a:r>
              <a:rPr lang="nb-NO" dirty="0"/>
              <a:t>: Øke </a:t>
            </a:r>
            <a:r>
              <a:rPr lang="nb-NO" dirty="0" smtClean="0"/>
              <a:t>kompetansen hos innovatører</a:t>
            </a:r>
            <a:endParaRPr lang="nb-NO" dirty="0"/>
          </a:p>
          <a:p>
            <a:pPr marL="0" indent="-47625" algn="ctr">
              <a:buNone/>
            </a:pPr>
            <a:endParaRPr lang="nb-NO" dirty="0" smtClean="0"/>
          </a:p>
          <a:p>
            <a:pPr marL="0" indent="-47625" algn="ctr">
              <a:buNone/>
            </a:pPr>
            <a:r>
              <a:rPr lang="nb-NO" dirty="0" smtClean="0"/>
              <a:t>2</a:t>
            </a:r>
            <a:r>
              <a:rPr lang="nb-NO" dirty="0"/>
              <a:t>: Være </a:t>
            </a:r>
            <a:r>
              <a:rPr lang="nb-NO" dirty="0" smtClean="0"/>
              <a:t>nettverkskobler mellom eksperter og innovatører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7758" y="3290500"/>
            <a:ext cx="47302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037"/>
            <a:r>
              <a:rPr lang="nb-NO" i="1" dirty="0">
                <a:solidFill>
                  <a:srgbClr val="FFFFFF"/>
                </a:solidFill>
              </a:rPr>
              <a:t>Stimulere til vekst i innovative miljøer på bruk av åpne kartdata og åpen kartteknologi</a:t>
            </a:r>
          </a:p>
        </p:txBody>
      </p:sp>
    </p:spTree>
    <p:extLst>
      <p:ext uri="{BB962C8B-B14F-4D97-AF65-F5344CB8AC3E}">
        <p14:creationId xmlns:p14="http://schemas.microsoft.com/office/powerpoint/2010/main" val="2621706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253" y="1766009"/>
            <a:ext cx="7853452" cy="699840"/>
          </a:xfrm>
        </p:spPr>
        <p:txBody>
          <a:bodyPr/>
          <a:lstStyle/>
          <a:p>
            <a:r>
              <a:rPr lang="en-US" dirty="0" err="1" smtClean="0"/>
              <a:t>Jaja</a:t>
            </a:r>
            <a:r>
              <a:rPr lang="en-US" dirty="0" smtClean="0"/>
              <a:t> – </a:t>
            </a:r>
            <a:r>
              <a:rPr lang="en-US" dirty="0" err="1" smtClean="0"/>
              <a:t>hva</a:t>
            </a:r>
            <a:r>
              <a:rPr lang="en-US" dirty="0" smtClean="0"/>
              <a:t> </a:t>
            </a:r>
            <a:r>
              <a:rPr lang="en-US" dirty="0" err="1" smtClean="0"/>
              <a:t>betyr</a:t>
            </a:r>
            <a:r>
              <a:rPr lang="en-US" dirty="0" smtClean="0"/>
              <a:t> </a:t>
            </a:r>
            <a:r>
              <a:rPr lang="en-US" dirty="0" err="1" smtClean="0"/>
              <a:t>dette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793" y="2262799"/>
            <a:ext cx="7853452" cy="4302406"/>
          </a:xfrm>
        </p:spPr>
        <p:txBody>
          <a:bodyPr>
            <a:normAutofit/>
          </a:bodyPr>
          <a:lstStyle/>
          <a:p>
            <a:pPr lvl="1"/>
            <a:r>
              <a:rPr lang="nb-NO" dirty="0" err="1" smtClean="0"/>
              <a:t>Ekspertside</a:t>
            </a:r>
            <a:r>
              <a:rPr lang="nb-NO" dirty="0" smtClean="0"/>
              <a:t> – </a:t>
            </a:r>
            <a:r>
              <a:rPr lang="nb-NO" dirty="0" err="1" smtClean="0"/>
              <a:t>hotline</a:t>
            </a:r>
            <a:r>
              <a:rPr lang="nb-NO" dirty="0" smtClean="0"/>
              <a:t> til eksperter!</a:t>
            </a:r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r>
              <a:rPr lang="nb-NO" dirty="0" smtClean="0"/>
              <a:t>Samling med åpne tekniske </a:t>
            </a:r>
            <a:r>
              <a:rPr lang="nb-NO" dirty="0" err="1" smtClean="0"/>
              <a:t>tutorials</a:t>
            </a:r>
            <a:endParaRPr lang="nb-NO" dirty="0" smtClean="0"/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r>
              <a:rPr lang="nb-NO" dirty="0" smtClean="0"/>
              <a:t>Workshops/kodekvelder?</a:t>
            </a:r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endParaRPr lang="nb-NO" dirty="0" smtClean="0"/>
          </a:p>
          <a:p>
            <a:pPr lvl="1"/>
            <a:r>
              <a:rPr lang="nb-NO" dirty="0" smtClean="0"/>
              <a:t>Lokal eksperthjelp?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630" y="1622388"/>
            <a:ext cx="3676029" cy="12808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2632" y="4656838"/>
            <a:ext cx="1750209" cy="16750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396" y="3200988"/>
            <a:ext cx="3609263" cy="121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813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Geoforum.github.io </a:t>
            </a:r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203" y="3027038"/>
            <a:ext cx="6817551" cy="337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94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1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825" y="2465849"/>
            <a:ext cx="3374538" cy="41577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5253" y="3165689"/>
            <a:ext cx="507474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Formålet</a:t>
            </a:r>
            <a:r>
              <a:rPr lang="en-US" dirty="0">
                <a:solidFill>
                  <a:srgbClr val="FFFFFF"/>
                </a:solidFill>
              </a:rPr>
              <a:t> med </a:t>
            </a:r>
            <a:r>
              <a:rPr lang="en-US" dirty="0" err="1">
                <a:solidFill>
                  <a:srgbClr val="FFFFFF"/>
                </a:solidFill>
              </a:rPr>
              <a:t>denne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veiledning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er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å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lage</a:t>
            </a:r>
            <a:r>
              <a:rPr lang="en-US" dirty="0">
                <a:solidFill>
                  <a:srgbClr val="FFFFFF"/>
                </a:solidFill>
              </a:rPr>
              <a:t> et </a:t>
            </a:r>
            <a:r>
              <a:rPr lang="en-US" dirty="0" err="1">
                <a:solidFill>
                  <a:srgbClr val="FFFFFF"/>
                </a:solidFill>
              </a:rPr>
              <a:t>simpelt</a:t>
            </a:r>
            <a:r>
              <a:rPr lang="en-US" dirty="0">
                <a:solidFill>
                  <a:srgbClr val="FFFFFF"/>
                </a:solidFill>
              </a:rPr>
              <a:t> kart </a:t>
            </a:r>
            <a:r>
              <a:rPr lang="en-US" dirty="0" err="1">
                <a:solidFill>
                  <a:srgbClr val="FFFFFF"/>
                </a:solidFill>
              </a:rPr>
              <a:t>på</a:t>
            </a:r>
            <a:r>
              <a:rPr lang="en-US" dirty="0">
                <a:solidFill>
                  <a:srgbClr val="FFFFFF"/>
                </a:solidFill>
              </a:rPr>
              <a:t> en </a:t>
            </a:r>
            <a:r>
              <a:rPr lang="en-US" dirty="0" err="1">
                <a:solidFill>
                  <a:srgbClr val="FFFFFF"/>
                </a:solidFill>
              </a:rPr>
              <a:t>webside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og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legge</a:t>
            </a:r>
            <a:r>
              <a:rPr lang="en-US" dirty="0">
                <a:solidFill>
                  <a:srgbClr val="FFFFFF"/>
                </a:solidFill>
              </a:rPr>
              <a:t> data </a:t>
            </a:r>
            <a:r>
              <a:rPr lang="en-US" dirty="0" err="1">
                <a:solidFill>
                  <a:srgbClr val="FFFFFF"/>
                </a:solidFill>
              </a:rPr>
              <a:t>om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trafikkulykker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fra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Vegvesenet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på</a:t>
            </a:r>
            <a:r>
              <a:rPr lang="en-US" dirty="0">
                <a:solidFill>
                  <a:srgbClr val="FFFFFF"/>
                </a:solidFill>
              </a:rPr>
              <a:t>. </a:t>
            </a:r>
            <a:endParaRPr lang="en-US" dirty="0" smtClean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  <a:hlinkClick r:id="rId3"/>
              </a:rPr>
              <a:t>https://github.com/GeoForum/</a:t>
            </a:r>
            <a:r>
              <a:rPr lang="en-US" dirty="0" smtClean="0">
                <a:solidFill>
                  <a:srgbClr val="FFFFFF"/>
                </a:solidFill>
                <a:hlinkClick r:id="rId3"/>
              </a:rPr>
              <a:t>veiledning01</a:t>
            </a:r>
            <a:r>
              <a:rPr lang="en-US" dirty="0" smtClean="0">
                <a:solidFill>
                  <a:srgbClr val="FFFFFF"/>
                </a:solidFill>
              </a:rPr>
              <a:t> </a:t>
            </a:r>
          </a:p>
          <a:p>
            <a:endParaRPr lang="en-US" dirty="0">
              <a:solidFill>
                <a:srgbClr val="FFFFFF"/>
              </a:solidFill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586314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Veiledning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4829" y="3165689"/>
            <a:ext cx="44960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Formålet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med </a:t>
            </a:r>
            <a:r>
              <a:rPr lang="en-US" dirty="0" err="1">
                <a:solidFill>
                  <a:schemeClr val="bg1"/>
                </a:solidFill>
              </a:rPr>
              <a:t>denne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veiledning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å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lage</a:t>
            </a:r>
            <a:r>
              <a:rPr lang="en-US" dirty="0">
                <a:solidFill>
                  <a:schemeClr val="bg1"/>
                </a:solidFill>
              </a:rPr>
              <a:t> et kart </a:t>
            </a:r>
            <a:r>
              <a:rPr lang="en-US" dirty="0" err="1">
                <a:solidFill>
                  <a:schemeClr val="bg1"/>
                </a:solidFill>
              </a:rPr>
              <a:t>som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visualiserer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fordeling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av</a:t>
            </a:r>
            <a:r>
              <a:rPr lang="en-US" dirty="0">
                <a:solidFill>
                  <a:schemeClr val="bg1"/>
                </a:solidFill>
              </a:rPr>
              <a:t> "</a:t>
            </a:r>
            <a:r>
              <a:rPr lang="en-US" dirty="0" err="1">
                <a:solidFill>
                  <a:schemeClr val="bg1"/>
                </a:solidFill>
              </a:rPr>
              <a:t>arbeidsledighet</a:t>
            </a:r>
            <a:r>
              <a:rPr lang="en-US" dirty="0">
                <a:solidFill>
                  <a:schemeClr val="bg1"/>
                </a:solidFill>
              </a:rPr>
              <a:t>" for </a:t>
            </a:r>
            <a:r>
              <a:rPr lang="en-US" dirty="0" err="1">
                <a:solidFill>
                  <a:schemeClr val="bg1"/>
                </a:solidFill>
              </a:rPr>
              <a:t>kommuner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Norge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hlinkClick r:id="rId2"/>
              </a:rPr>
              <a:t>https://github.com/GeoForum/veiledning02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Tx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900" y="2465849"/>
            <a:ext cx="3255436" cy="38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518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Geoforum_PPTmal [Skrivebeskyttet]" id="{EC9D96AB-B884-4A8E-9230-4A7E8F663867}" vid="{6A4BD070-4103-493F-BD31-99C7333612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435FD825E9A5244B291E6A52CFCA308" ma:contentTypeVersion="1" ma:contentTypeDescription="Opprett et nytt dokument." ma:contentTypeScope="" ma:versionID="9ab05a08d59840cf5054136f5f66da7d">
  <xsd:schema xmlns:xsd="http://www.w3.org/2001/XMLSchema" xmlns:xs="http://www.w3.org/2001/XMLSchema" xmlns:p="http://schemas.microsoft.com/office/2006/metadata/properties" xmlns:ns3="0c9f21a0-17c3-4c12-bff0-c80209d84f67" targetNamespace="http://schemas.microsoft.com/office/2006/metadata/properties" ma:root="true" ma:fieldsID="41b6c151f81f36fe61f4c14728502aaf" ns3:_="">
    <xsd:import namespace="0c9f21a0-17c3-4c12-bff0-c80209d84f67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9f21a0-17c3-4c12-bff0-c80209d84f6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267C34-52EC-42DA-9539-8D61CBA8DEC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A7909D-06F3-48F6-B18C-5DF1BE039709}">
  <ds:schemaRefs>
    <ds:schemaRef ds:uri="0c9f21a0-17c3-4c12-bff0-c80209d84f67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1C4FA6E-6F4A-4DE0-95B1-DFB1F96E4B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9f21a0-17c3-4c12-bff0-c80209d84f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Svar på gruppeoppgaver</Template>
  <TotalTime>195</TotalTime>
  <Words>599</Words>
  <Application>Microsoft Macintosh PowerPoint</Application>
  <PresentationFormat>On-screen Show (4:3)</PresentationFormat>
  <Paragraphs>140</Paragraphs>
  <Slides>18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Office-tema</vt:lpstr>
      <vt:lpstr>Innovasjon med åpne kartdata og åpen programvare</vt:lpstr>
      <vt:lpstr>Hvem er vi?</vt:lpstr>
      <vt:lpstr>GeoForum &amp; Kartverket</vt:lpstr>
      <vt:lpstr>Hvorfor er vi her?</vt:lpstr>
      <vt:lpstr>Prosjekt innovasjon</vt:lpstr>
      <vt:lpstr>Jaja – hva betyr dette?</vt:lpstr>
      <vt:lpstr>Geoforum.github.io </vt:lpstr>
      <vt:lpstr>Veiledning 1</vt:lpstr>
      <vt:lpstr>Veiledning 2</vt:lpstr>
      <vt:lpstr>Veiledning 3</vt:lpstr>
      <vt:lpstr>Veiledning 4</vt:lpstr>
      <vt:lpstr>Veiledning 5</vt:lpstr>
      <vt:lpstr>Veiledning 6</vt:lpstr>
      <vt:lpstr>Veiledning 7</vt:lpstr>
      <vt:lpstr>Veiledning 8</vt:lpstr>
      <vt:lpstr>Veiledning 9</vt:lpstr>
      <vt:lpstr>Veiledning 0 (Kartverket)</vt:lpstr>
      <vt:lpstr>Takk for oss!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Xyz 2015 – årets utstillere</dc:title>
  <dc:creator>Sverre Røed-Bottenvann</dc:creator>
  <cp:lastModifiedBy>Alexander Salveson Nossum</cp:lastModifiedBy>
  <cp:revision>35</cp:revision>
  <dcterms:created xsi:type="dcterms:W3CDTF">2015-01-09T13:12:07Z</dcterms:created>
  <dcterms:modified xsi:type="dcterms:W3CDTF">2015-11-18T10:58:21Z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0x010100D435FD825E9A5244B291E6A52CFCA308</vt:lpwstr>
  </property>
</Properties>
</file>

<file path=docProps/thumbnail.jpeg>
</file>